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1"/>
  </p:notesMasterIdLst>
  <p:sldIdLst>
    <p:sldId id="256" r:id="rId3"/>
    <p:sldId id="291" r:id="rId4"/>
    <p:sldId id="292" r:id="rId5"/>
    <p:sldId id="293" r:id="rId6"/>
    <p:sldId id="294" r:id="rId7"/>
    <p:sldId id="296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262" r:id="rId50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3692"/>
  </p:normalViewPr>
  <p:slideViewPr>
    <p:cSldViewPr snapToGrid="0" snapToObjects="1">
      <p:cViewPr varScale="1">
        <p:scale>
          <a:sx n="61" d="100"/>
          <a:sy n="61" d="100"/>
        </p:scale>
        <p:origin x="7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3561A-9830-4400-9DF2-77493EBCA532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5DBDB-A726-4F18-B575-32BFBF1CD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91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3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6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5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36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3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7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98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7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6091" y="264945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80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90" name="文本占位符 8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0907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16" hasCustomPrompt="1"/>
          </p:nvPr>
        </p:nvSpPr>
        <p:spPr>
          <a:xfrm>
            <a:off x="6103938" y="5061810"/>
            <a:ext cx="4813300" cy="923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清新蓝绿风格</a:t>
            </a:r>
          </a:p>
        </p:txBody>
      </p:sp>
      <p:sp>
        <p:nvSpPr>
          <p:cNvPr id="92" name="文本占位符 76"/>
          <p:cNvSpPr>
            <a:spLocks noGrp="1"/>
          </p:cNvSpPr>
          <p:nvPr>
            <p:ph type="body" sz="quarter" idx="17" hasCustomPrompt="1"/>
          </p:nvPr>
        </p:nvSpPr>
        <p:spPr>
          <a:xfrm>
            <a:off x="6103938" y="4781351"/>
            <a:ext cx="4813300" cy="2738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3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3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76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0976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7277734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7277734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7805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805991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290089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9290089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83115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17066" y="726122"/>
            <a:ext cx="6557868" cy="5086478"/>
            <a:chOff x="1180541" y="726122"/>
            <a:chExt cx="6557868" cy="5086478"/>
          </a:xfrm>
        </p:grpSpPr>
        <p:grpSp>
          <p:nvGrpSpPr>
            <p:cNvPr id="4" name="组合 3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9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13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2" name="任意多边形 81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 userDrawn="1"/>
        </p:nvCxnSpPr>
        <p:spPr>
          <a:xfrm>
            <a:off x="4707526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8"/>
          <p:cNvSpPr>
            <a:spLocks noGrp="1"/>
          </p:cNvSpPr>
          <p:nvPr>
            <p:ph type="body" sz="quarter" idx="10" hasCustomPrompt="1"/>
          </p:nvPr>
        </p:nvSpPr>
        <p:spPr>
          <a:xfrm>
            <a:off x="4707526" y="2649451"/>
            <a:ext cx="2807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86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4633699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75074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6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c.office.msn.com.cn/t/75/EC775E05A9DF44A62710AC19D0BA18D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078" cy="6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1599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3" name="任意多边形 12"/>
          <p:cNvSpPr/>
          <p:nvPr userDrawn="1"/>
        </p:nvSpPr>
        <p:spPr>
          <a:xfrm flipV="1">
            <a:off x="7438414" y="-1"/>
            <a:ext cx="4769663" cy="6865143"/>
          </a:xfrm>
          <a:custGeom>
            <a:avLst/>
            <a:gdLst>
              <a:gd name="connsiteX0" fmla="*/ 1082438 w 4769663"/>
              <a:gd name="connsiteY0" fmla="*/ 6865143 h 6865143"/>
              <a:gd name="connsiteX1" fmla="*/ 4769663 w 4769663"/>
              <a:gd name="connsiteY1" fmla="*/ 6865143 h 6865143"/>
              <a:gd name="connsiteX2" fmla="*/ 4769663 w 4769663"/>
              <a:gd name="connsiteY2" fmla="*/ 0 h 6865143"/>
              <a:gd name="connsiteX3" fmla="*/ 1082438 w 4769663"/>
              <a:gd name="connsiteY3" fmla="*/ 0 h 6865143"/>
              <a:gd name="connsiteX4" fmla="*/ 1082438 w 4769663"/>
              <a:gd name="connsiteY4" fmla="*/ 7142 h 6865143"/>
              <a:gd name="connsiteX5" fmla="*/ 0 w 4769663"/>
              <a:gd name="connsiteY5" fmla="*/ 7142 h 6865143"/>
              <a:gd name="connsiteX6" fmla="*/ 42084 w 4769663"/>
              <a:gd name="connsiteY6" fmla="*/ 124272 h 6865143"/>
              <a:gd name="connsiteX7" fmla="*/ 1082438 w 4769663"/>
              <a:gd name="connsiteY7" fmla="*/ 6865143 h 68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9663" h="6865143">
                <a:moveTo>
                  <a:pt x="1082438" y="6865143"/>
                </a:moveTo>
                <a:lnTo>
                  <a:pt x="4769663" y="6865143"/>
                </a:lnTo>
                <a:lnTo>
                  <a:pt x="4769663" y="0"/>
                </a:lnTo>
                <a:lnTo>
                  <a:pt x="1082438" y="0"/>
                </a:lnTo>
                <a:lnTo>
                  <a:pt x="1082438" y="7142"/>
                </a:lnTo>
                <a:lnTo>
                  <a:pt x="0" y="7142"/>
                </a:lnTo>
                <a:lnTo>
                  <a:pt x="42084" y="124272"/>
                </a:lnTo>
                <a:cubicBezTo>
                  <a:pt x="698909" y="2048493"/>
                  <a:pt x="1082438" y="4368173"/>
                  <a:pt x="1082438" y="6865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92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.msn.com.cn/t/1/7ED2490309B9A21E19CC4A6B31EDAE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13" t="-599" r="21702" b="-169"/>
          <a:stretch/>
        </p:blipFill>
        <p:spPr bwMode="auto">
          <a:xfrm>
            <a:off x="-1" y="-50800"/>
            <a:ext cx="448481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平行四边形 4"/>
          <p:cNvSpPr/>
          <p:nvPr userDrawn="1"/>
        </p:nvSpPr>
        <p:spPr>
          <a:xfrm>
            <a:off x="3104250" y="-50800"/>
            <a:ext cx="2180513" cy="6908800"/>
          </a:xfrm>
          <a:prstGeom prst="parallelogram">
            <a:avLst>
              <a:gd name="adj" fmla="val 2411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12" name="圆角矩形 11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6" r:id="rId3"/>
    <p:sldLayoutId id="2147483683" r:id="rId4"/>
    <p:sldLayoutId id="2147483693" r:id="rId5"/>
    <p:sldLayoutId id="2147483691" r:id="rId6"/>
    <p:sldLayoutId id="2147483684" r:id="rId7"/>
    <p:sldLayoutId id="2147483688" r:id="rId8"/>
    <p:sldLayoutId id="2147483662" r:id="rId9"/>
    <p:sldLayoutId id="2147483689" r:id="rId10"/>
    <p:sldLayoutId id="2147483690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4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78913" y="3006951"/>
            <a:ext cx="4071499" cy="1844608"/>
          </a:xfrm>
        </p:spPr>
        <p:txBody>
          <a:bodyPr/>
          <a:lstStyle/>
          <a:p>
            <a:pPr algn="ctr"/>
            <a:r>
              <a:rPr lang="en-US" altLang="zh-TW" sz="3600" dirty="0"/>
              <a:t>OPENSTACK ROD </a:t>
            </a:r>
            <a:endParaRPr lang="en-US" altLang="zh-TW" sz="3600" dirty="0" smtClean="0"/>
          </a:p>
          <a:p>
            <a:pPr algn="ctr"/>
            <a:r>
              <a:rPr lang="en-US" altLang="zh-TW" sz="3600" dirty="0" smtClean="0"/>
              <a:t>ON </a:t>
            </a:r>
          </a:p>
          <a:p>
            <a:pPr algn="ctr"/>
            <a:r>
              <a:rPr lang="en-US" altLang="zh-TW" sz="3600" dirty="0" smtClean="0"/>
              <a:t>CentOS </a:t>
            </a:r>
            <a:r>
              <a:rPr lang="en-US" altLang="zh-TW" sz="3600" dirty="0"/>
              <a:t>Linux</a:t>
            </a:r>
            <a:endParaRPr lang="zh-CN" altLang="en-US" sz="3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7712020" y="5267317"/>
            <a:ext cx="4813300" cy="9239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M10609102 </a:t>
            </a:r>
            <a:r>
              <a:rPr lang="zh-TW" altLang="en-US" sz="2000" b="0" dirty="0"/>
              <a:t>馮翊婷</a:t>
            </a:r>
          </a:p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M10609111 </a:t>
            </a:r>
            <a:r>
              <a:rPr lang="zh-TW" altLang="en-US" sz="2000" b="0" dirty="0"/>
              <a:t>陳昱文</a:t>
            </a:r>
          </a:p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M10609114 </a:t>
            </a:r>
            <a:r>
              <a:rPr lang="zh-TW" altLang="en-US" sz="2000" b="0" dirty="0" smtClean="0"/>
              <a:t>晉   萱</a:t>
            </a:r>
            <a:endParaRPr lang="zh-TW" altLang="en-US" sz="2000" b="0" dirty="0"/>
          </a:p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9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7929162" cy="597723"/>
          </a:xfrm>
        </p:spPr>
        <p:txBody>
          <a:bodyPr/>
          <a:lstStyle/>
          <a:p>
            <a:r>
              <a:rPr lang="zh-TW" altLang="en-US" dirty="0"/>
              <a:t>設定密碼及使用者，並等待安裝作業系統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358" y="1138687"/>
            <a:ext cx="5868079" cy="44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5507"/>
            <a:ext cx="4961675" cy="978729"/>
          </a:xfrm>
        </p:spPr>
        <p:txBody>
          <a:bodyPr/>
          <a:lstStyle/>
          <a:p>
            <a:r>
              <a:rPr lang="zh-TW" altLang="en-US" dirty="0"/>
              <a:t>完成安裝並重新開機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234" y="1075641"/>
            <a:ext cx="6029698" cy="45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1027"/>
            <a:ext cx="2974723" cy="535531"/>
          </a:xfrm>
        </p:spPr>
        <p:txBody>
          <a:bodyPr/>
          <a:lstStyle/>
          <a:p>
            <a:r>
              <a:rPr lang="zh-TW" altLang="en-US" dirty="0"/>
              <a:t>重開機後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1456773"/>
            <a:ext cx="7102456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0133"/>
            <a:ext cx="2974723" cy="535531"/>
          </a:xfrm>
        </p:spPr>
        <p:txBody>
          <a:bodyPr/>
          <a:lstStyle/>
          <a:p>
            <a:r>
              <a:rPr lang="zh-TW" altLang="en-US" dirty="0"/>
              <a:t>進入登入畫面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540" y="1127684"/>
            <a:ext cx="6309907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3774"/>
            <a:ext cx="2974723" cy="535531"/>
          </a:xfrm>
        </p:spPr>
        <p:txBody>
          <a:bodyPr/>
          <a:lstStyle/>
          <a:p>
            <a:r>
              <a:rPr lang="zh-TW" altLang="en-US" dirty="0"/>
              <a:t>進入桌面畫面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931" y="999305"/>
            <a:ext cx="6646840" cy="46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79384" y="2600316"/>
            <a:ext cx="3263283" cy="923330"/>
          </a:xfrm>
        </p:spPr>
        <p:txBody>
          <a:bodyPr/>
          <a:lstStyle/>
          <a:p>
            <a:r>
              <a:rPr lang="zh-TW" altLang="en-US" sz="6000" dirty="0" smtClean="0"/>
              <a:t>步驟</a:t>
            </a:r>
            <a:r>
              <a:rPr lang="zh-TW" altLang="en-US" sz="6000" dirty="0"/>
              <a:t>二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3634961" y="3851026"/>
            <a:ext cx="4952126" cy="1328569"/>
          </a:xfrm>
        </p:spPr>
        <p:txBody>
          <a:bodyPr/>
          <a:lstStyle/>
          <a:p>
            <a:pPr algn="ctr"/>
            <a:r>
              <a:rPr lang="zh-TW" altLang="en-US" sz="4000" dirty="0"/>
              <a:t>在</a:t>
            </a:r>
            <a:r>
              <a:rPr lang="en-US" altLang="zh-TW" sz="4000" dirty="0"/>
              <a:t>CentOS 7</a:t>
            </a:r>
            <a:r>
              <a:rPr lang="zh-TW" altLang="en-US" sz="4000" dirty="0" smtClean="0"/>
              <a:t>裝</a:t>
            </a:r>
            <a:endParaRPr lang="en-US" altLang="zh-TW" sz="4000" dirty="0" smtClean="0"/>
          </a:p>
          <a:p>
            <a:pPr algn="ctr"/>
            <a:r>
              <a:rPr lang="en-US" altLang="zh-TW" sz="4000" dirty="0" smtClean="0"/>
              <a:t>OpenStack </a:t>
            </a:r>
            <a:r>
              <a:rPr lang="en-US" altLang="zh-TW" sz="4000" dirty="0"/>
              <a:t>RDO </a:t>
            </a:r>
            <a:r>
              <a:rPr lang="zh-TW" altLang="en-US" sz="4000" dirty="0"/>
              <a:t>包</a:t>
            </a:r>
          </a:p>
        </p:txBody>
      </p:sp>
    </p:spTree>
    <p:extLst>
      <p:ext uri="{BB962C8B-B14F-4D97-AF65-F5344CB8AC3E}">
        <p14:creationId xmlns:p14="http://schemas.microsoft.com/office/powerpoint/2010/main" val="39469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8"/>
          </p:nvPr>
        </p:nvSpPr>
        <p:spPr>
          <a:xfrm>
            <a:off x="835276" y="466389"/>
            <a:ext cx="10637856" cy="942779"/>
          </a:xfrm>
        </p:spPr>
        <p:txBody>
          <a:bodyPr/>
          <a:lstStyle/>
          <a:p>
            <a:r>
              <a:rPr lang="en-US" altLang="zh-TW" dirty="0"/>
              <a:t>Step 1</a:t>
            </a:r>
            <a:r>
              <a:rPr lang="zh-TW" altLang="en-US" dirty="0"/>
              <a:t>：我們先更新 </a:t>
            </a:r>
            <a:r>
              <a:rPr lang="en-US" altLang="zh-TW" dirty="0"/>
              <a:t>CentOS 7 </a:t>
            </a:r>
            <a:r>
              <a:rPr lang="zh-TW" altLang="en-US" dirty="0"/>
              <a:t>系統，然後利用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包，最後就是安裝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>
          <a:xfrm>
            <a:off x="835276" y="1966419"/>
            <a:ext cx="10810384" cy="2031325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update -y</a:t>
            </a:r>
            <a:br>
              <a:rPr lang="en-US" altLang="zh-TW" sz="2800" dirty="0"/>
            </a:br>
            <a:r>
              <a:rPr lang="en-US" altLang="zh-TW" sz="2800" dirty="0" err="1"/>
              <a:t>sudo</a:t>
            </a:r>
            <a:r>
              <a:rPr lang="en-US" altLang="zh-TW" sz="2800" dirty="0"/>
              <a:t> yum install -y https://rdo.fedorapeople.org/rdo-release.rpm</a:t>
            </a:r>
            <a:br>
              <a:rPr lang="en-US" altLang="zh-TW" sz="2800" dirty="0"/>
            </a:br>
            <a:r>
              <a:rPr lang="en-US" altLang="zh-TW" sz="2800" dirty="0" err="1"/>
              <a:t>sudo</a:t>
            </a:r>
            <a:r>
              <a:rPr lang="en-US" altLang="zh-TW" sz="2800" dirty="0"/>
              <a:t> yum install -y </a:t>
            </a:r>
            <a:r>
              <a:rPr lang="en-US" altLang="zh-TW" sz="2800" dirty="0" err="1"/>
              <a:t>openstack-packstack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66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11086430" cy="1008843"/>
          </a:xfrm>
        </p:spPr>
        <p:txBody>
          <a:bodyPr/>
          <a:lstStyle/>
          <a:p>
            <a:r>
              <a:rPr lang="en-US" altLang="zh-TW" dirty="0"/>
              <a:t>Step 1</a:t>
            </a:r>
            <a:r>
              <a:rPr lang="zh-TW" altLang="en-US" dirty="0"/>
              <a:t>：我們先更新 </a:t>
            </a:r>
            <a:r>
              <a:rPr lang="en-US" altLang="zh-TW" dirty="0"/>
              <a:t>CentOS 7 </a:t>
            </a:r>
            <a:r>
              <a:rPr lang="zh-TW" altLang="en-US" dirty="0"/>
              <a:t>系統，然後利用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包，最後就是安裝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6" y="1742133"/>
            <a:ext cx="3978264" cy="1144929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update -y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5" y="2464122"/>
            <a:ext cx="5979593" cy="31819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659" y="1742133"/>
            <a:ext cx="6376969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11811049" cy="867930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install -y https://rdo.fedorapeople.org/rdo-release.rpm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3" y="1678845"/>
            <a:ext cx="8658225" cy="847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76" y="2806111"/>
            <a:ext cx="5469668" cy="35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9188618" cy="1865126"/>
          </a:xfrm>
        </p:spPr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yum install -y </a:t>
            </a:r>
            <a:r>
              <a:rPr lang="en-US" altLang="zh-TW" dirty="0" err="1"/>
              <a:t>openstack-packstack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" y="1206506"/>
            <a:ext cx="11040813" cy="49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16"/>
          <p:cNvSpPr>
            <a:spLocks noGrp="1"/>
          </p:cNvSpPr>
          <p:nvPr>
            <p:ph type="body" sz="quarter" idx="18"/>
          </p:nvPr>
        </p:nvSpPr>
        <p:spPr>
          <a:xfrm>
            <a:off x="835276" y="529548"/>
            <a:ext cx="3894379" cy="535531"/>
          </a:xfrm>
        </p:spPr>
        <p:txBody>
          <a:bodyPr/>
          <a:lstStyle/>
          <a:p>
            <a:r>
              <a:rPr lang="zh-TW" altLang="en-US" dirty="0" smtClean="0"/>
              <a:t>簡介</a:t>
            </a:r>
            <a:r>
              <a:rPr lang="en-US" altLang="zh-TW" dirty="0" smtClean="0"/>
              <a:t>OpenStack</a:t>
            </a:r>
            <a:endParaRPr lang="zh-TW" altLang="en-US" dirty="0"/>
          </a:p>
        </p:txBody>
      </p:sp>
      <p:sp>
        <p:nvSpPr>
          <p:cNvPr id="18" name="文字版面配置區 17"/>
          <p:cNvSpPr>
            <a:spLocks noGrp="1"/>
          </p:cNvSpPr>
          <p:nvPr>
            <p:ph type="body" sz="quarter" idx="19"/>
          </p:nvPr>
        </p:nvSpPr>
        <p:spPr>
          <a:xfrm>
            <a:off x="835276" y="1105399"/>
            <a:ext cx="11493359" cy="5252720"/>
          </a:xfrm>
        </p:spPr>
        <p:txBody>
          <a:bodyPr/>
          <a:lstStyle/>
          <a:p>
            <a:pPr fontAlgn="base"/>
            <a:r>
              <a:rPr lang="en-US" altLang="zh-TW" dirty="0"/>
              <a:t>OpenStack </a:t>
            </a:r>
            <a:r>
              <a:rPr lang="zh-TW" altLang="en-US" dirty="0"/>
              <a:t>有好多個跟雲端儲存、運算、網路功能的模組。使用者可以依自己的需求，選擇佈署特定模組。以下是 </a:t>
            </a:r>
            <a:r>
              <a:rPr lang="en-US" altLang="zh-TW" dirty="0"/>
              <a:t>OpenStack</a:t>
            </a:r>
            <a:r>
              <a:rPr lang="zh-TW" altLang="en-US" dirty="0"/>
              <a:t>常見的模組：</a:t>
            </a:r>
            <a:endParaRPr lang="en-US" altLang="zh-TW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 smtClean="0"/>
              <a:t>Nova</a:t>
            </a:r>
            <a:r>
              <a:rPr lang="zh-TW" altLang="en-US" dirty="0"/>
              <a:t>：負責運算的元件，為整個 </a:t>
            </a:r>
            <a:r>
              <a:rPr lang="en-US" altLang="zh-TW" dirty="0"/>
              <a:t>IaaS </a:t>
            </a:r>
            <a:r>
              <a:rPr lang="zh-TW" altLang="en-US" dirty="0"/>
              <a:t>系統的核心元件。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 err="1"/>
              <a:t>Keystore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的身份認證服務，能夠管理雲端服務的存取權限，並提供開發者多種不同的連接方式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Swift</a:t>
            </a:r>
            <a:r>
              <a:rPr lang="zh-TW" altLang="en-US" dirty="0"/>
              <a:t>：負責 </a:t>
            </a:r>
            <a:r>
              <a:rPr lang="en-US" altLang="zh-TW" dirty="0"/>
              <a:t>OpenStack </a:t>
            </a:r>
            <a:r>
              <a:rPr lang="zh-TW" altLang="en-US" dirty="0"/>
              <a:t>雲的物件儲存元件，不同於傳統儲存方式，</a:t>
            </a:r>
            <a:r>
              <a:rPr lang="en-US" altLang="zh-TW" dirty="0"/>
              <a:t>Swift </a:t>
            </a:r>
            <a:r>
              <a:rPr lang="zh-TW" altLang="en-US" dirty="0"/>
              <a:t>將檔案儲存到不同節點，確保錯誤時檔案仍在。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Cinder</a:t>
            </a:r>
            <a:r>
              <a:rPr lang="zh-TW" altLang="en-US" dirty="0"/>
              <a:t>：區塊儲存元件，與傳統的電腦硬體運作方式相似，可以確保資料資料存取速度。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Neutron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的網路管理元件，確保 </a:t>
            </a:r>
            <a:r>
              <a:rPr lang="en-US" altLang="zh-TW" dirty="0"/>
              <a:t>OpenStack </a:t>
            </a:r>
            <a:r>
              <a:rPr lang="zh-TW" altLang="en-US" dirty="0"/>
              <a:t>的各個不同元件能夠順暢購通。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Glance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的磁碟快照服務，可新增、刪除、複製快照。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Horizon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的報表系統，提供系統管理員和使用者系統狀況的圖表報表。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Ceilometer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的監控服務，能夠為有收費機制的公有雲，計算使用量。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Trove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的資料庫服務。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5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58217"/>
            <a:ext cx="7842898" cy="2308324"/>
          </a:xfrm>
        </p:spPr>
        <p:txBody>
          <a:bodyPr/>
          <a:lstStyle/>
          <a:p>
            <a:r>
              <a:rPr lang="en-US" altLang="zh-TW" dirty="0"/>
              <a:t>Step 2</a:t>
            </a:r>
            <a:r>
              <a:rPr lang="zh-TW" altLang="en-US" dirty="0"/>
              <a:t>：接著安裝 </a:t>
            </a:r>
            <a:r>
              <a:rPr lang="en-US" altLang="zh-TW" dirty="0"/>
              <a:t>Single Node </a:t>
            </a:r>
            <a:r>
              <a:rPr lang="zh-TW" altLang="en-US" dirty="0"/>
              <a:t>模式。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244860" y="5955367"/>
            <a:ext cx="4623758" cy="6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pitchFamily="34" charset="-120"/>
                <a:ea typeface="Monaco"/>
              </a:rPr>
              <a:t>packstack --allinone</a:t>
            </a:r>
            <a:r>
              <a:rPr kumimoji="0" lang="zh-TW" altLang="zh-TW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40609" y="1304635"/>
            <a:ext cx="3215624" cy="81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044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pitchFamily="34" charset="-120"/>
                <a:ea typeface="Monaco"/>
              </a:rPr>
              <a:t>packstack --allinone</a:t>
            </a:r>
            <a:r>
              <a:rPr kumimoji="0" lang="zh-TW" altLang="zh-TW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8"/>
          </p:nvPr>
        </p:nvSpPr>
        <p:spPr>
          <a:xfrm>
            <a:off x="835276" y="448414"/>
            <a:ext cx="4616618" cy="978729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--</a:t>
            </a:r>
            <a:r>
              <a:rPr lang="en-US" altLang="zh-TW" dirty="0" err="1"/>
              <a:t>allinone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1" y="1481618"/>
            <a:ext cx="9505950" cy="1847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16" y="2485044"/>
            <a:ext cx="4579089" cy="39591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49" y="4773827"/>
            <a:ext cx="6705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1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80539" y="515533"/>
            <a:ext cx="6676201" cy="2308324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en-US" altLang="zh-TW" dirty="0"/>
              <a:t>-</a:t>
            </a:r>
            <a:r>
              <a:rPr lang="zh-TW" altLang="en-US" dirty="0"/>
              <a:t>出現問題</a:t>
            </a:r>
            <a:r>
              <a:rPr lang="en-US" altLang="zh-TW" dirty="0"/>
              <a:t>1</a:t>
            </a:r>
            <a:br>
              <a:rPr lang="en-US" altLang="zh-TW" dirty="0"/>
            </a:br>
            <a:r>
              <a:rPr lang="zh-TW" altLang="en-US" dirty="0"/>
              <a:t>卡在這個畫面很久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3" y="1717589"/>
            <a:ext cx="6705600" cy="45720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824557" y="2363603"/>
            <a:ext cx="111738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/>
              <a:t>後來上網查發現是記憶體不足的問題</a:t>
            </a:r>
            <a:r>
              <a:rPr lang="en-US" altLang="zh-TW" sz="3200" dirty="0" smtClean="0"/>
              <a:t>….</a:t>
            </a:r>
          </a:p>
          <a:p>
            <a:r>
              <a:rPr lang="zh-TW" altLang="en-US" sz="3200" dirty="0" smtClean="0"/>
              <a:t>一開始設置的</a:t>
            </a:r>
            <a:r>
              <a:rPr lang="en-US" altLang="zh-TW" sz="3200" dirty="0" err="1" smtClean="0"/>
              <a:t>vm</a:t>
            </a:r>
            <a:r>
              <a:rPr lang="zh-TW" altLang="en-US" sz="3200" dirty="0" smtClean="0"/>
              <a:t>記憶體為</a:t>
            </a:r>
            <a:r>
              <a:rPr lang="en-US" altLang="zh-TW" sz="3200" dirty="0" smtClean="0"/>
              <a:t>1GB</a:t>
            </a:r>
            <a:r>
              <a:rPr lang="zh-TW" altLang="en-US" sz="3200" dirty="0" smtClean="0"/>
              <a:t>，這次改為</a:t>
            </a:r>
            <a:r>
              <a:rPr lang="en-US" altLang="zh-TW" sz="3200" dirty="0" smtClean="0"/>
              <a:t>4GB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47" y="3652807"/>
            <a:ext cx="4374679" cy="28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6617947" cy="2308324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en-US" altLang="zh-TW" dirty="0"/>
              <a:t>-</a:t>
            </a:r>
            <a:r>
              <a:rPr lang="zh-TW" altLang="en-US" dirty="0"/>
              <a:t>出現問題二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出現下面此錯誤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63" y="1629149"/>
            <a:ext cx="9791700" cy="358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70045" y="955653"/>
            <a:ext cx="3481386" cy="103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上網查可能還是內存記憶體不足問題 我將其提高到</a:t>
            </a:r>
            <a:r>
              <a:rPr lang="en-US" altLang="zh-TW" dirty="0" smtClean="0"/>
              <a:t>6GB</a:t>
            </a:r>
          </a:p>
        </p:txBody>
      </p:sp>
    </p:spTree>
    <p:extLst>
      <p:ext uri="{BB962C8B-B14F-4D97-AF65-F5344CB8AC3E}">
        <p14:creationId xmlns:p14="http://schemas.microsoft.com/office/powerpoint/2010/main" val="15267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1027"/>
            <a:ext cx="6100362" cy="1421928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zh-TW" altLang="en-US" dirty="0"/>
              <a:t>成功畫面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7" y="1369028"/>
            <a:ext cx="7250841" cy="46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10879396" cy="2308324"/>
          </a:xfrm>
        </p:spPr>
        <p:txBody>
          <a:bodyPr/>
          <a:lstStyle/>
          <a:p>
            <a:r>
              <a:rPr lang="en-US" altLang="zh-TW" dirty="0"/>
              <a:t>Step 3</a:t>
            </a:r>
            <a:r>
              <a:rPr lang="zh-TW" altLang="en-US" dirty="0"/>
              <a:t>：安裝完成後需關掉 </a:t>
            </a:r>
            <a:r>
              <a:rPr lang="en-US" altLang="zh-TW" dirty="0"/>
              <a:t>Network Manager </a:t>
            </a:r>
            <a:r>
              <a:rPr lang="zh-TW" altLang="en-US" dirty="0"/>
              <a:t>服務。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973299" y="1431582"/>
            <a:ext cx="8377735" cy="978729"/>
          </a:xfrm>
        </p:spPr>
        <p:txBody>
          <a:bodyPr/>
          <a:lstStyle/>
          <a:p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systemctl</a:t>
            </a:r>
            <a:r>
              <a:rPr lang="en-US" altLang="zh-TW" sz="3200" dirty="0"/>
              <a:t> disable </a:t>
            </a:r>
            <a:r>
              <a:rPr lang="en-US" altLang="zh-TW" sz="3200" dirty="0" err="1"/>
              <a:t>NetworkManager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systemctl</a:t>
            </a:r>
            <a:r>
              <a:rPr lang="en-US" altLang="zh-TW" sz="3200" dirty="0"/>
              <a:t> stop </a:t>
            </a:r>
            <a:r>
              <a:rPr lang="en-US" altLang="zh-TW" sz="3200" dirty="0" err="1"/>
              <a:t>NetworkManager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928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956046" y="506458"/>
            <a:ext cx="9895984" cy="1167067"/>
          </a:xfrm>
        </p:spPr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disable </a:t>
            </a:r>
            <a:r>
              <a:rPr lang="en-US" altLang="zh-TW" dirty="0" err="1"/>
              <a:t>NetworkManager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stop </a:t>
            </a:r>
            <a:r>
              <a:rPr lang="en-US" altLang="zh-TW" dirty="0" err="1"/>
              <a:t>NetworkManager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91" y="1799668"/>
            <a:ext cx="7519993" cy="5492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64" y="2542213"/>
            <a:ext cx="7801636" cy="5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937779"/>
            <a:ext cx="11155441" cy="3637919"/>
          </a:xfrm>
        </p:spPr>
        <p:txBody>
          <a:bodyPr/>
          <a:lstStyle/>
          <a:p>
            <a:r>
              <a:rPr lang="en-US" altLang="zh-TW" dirty="0"/>
              <a:t>Step4 </a:t>
            </a:r>
            <a:r>
              <a:rPr lang="zh-TW" altLang="en-US" dirty="0"/>
              <a:t>：然後修改 </a:t>
            </a:r>
            <a:r>
              <a:rPr lang="en-US" altLang="zh-TW" dirty="0"/>
              <a:t>ens33 </a:t>
            </a:r>
            <a:r>
              <a:rPr lang="zh-TW" altLang="en-US" dirty="0"/>
              <a:t>網卡使用 </a:t>
            </a:r>
            <a:r>
              <a:rPr lang="en-US" altLang="zh-TW" dirty="0" err="1"/>
              <a:t>vSwitch</a:t>
            </a:r>
            <a:r>
              <a:rPr lang="zh-TW" altLang="en-US" dirty="0"/>
              <a:t>，再在 </a:t>
            </a:r>
            <a:r>
              <a:rPr lang="en-US" altLang="zh-TW" dirty="0" err="1"/>
              <a:t>vSwitch</a:t>
            </a:r>
            <a:r>
              <a:rPr lang="en-US" altLang="zh-TW" dirty="0"/>
              <a:t> </a:t>
            </a:r>
            <a:r>
              <a:rPr lang="zh-TW" altLang="en-US" dirty="0"/>
              <a:t>網卡配置網絡地址。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40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6"/>
            <a:ext cx="9775215" cy="2308324"/>
          </a:xfrm>
        </p:spPr>
        <p:txBody>
          <a:bodyPr/>
          <a:lstStyle/>
          <a:p>
            <a:r>
              <a:rPr lang="en-US" altLang="zh-TW" dirty="0"/>
              <a:t>vi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/network-scripts/ifcfg-ens33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52" y="1531221"/>
            <a:ext cx="6288816" cy="42326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96" y="1799668"/>
            <a:ext cx="5640109" cy="375492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94638" y="3468130"/>
            <a:ext cx="1845276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53449" y="4201297"/>
            <a:ext cx="2125362" cy="749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9223124" cy="2308324"/>
          </a:xfrm>
        </p:spPr>
        <p:txBody>
          <a:bodyPr/>
          <a:lstStyle/>
          <a:p>
            <a:r>
              <a:rPr lang="en-US" altLang="zh-TW" dirty="0"/>
              <a:t>vi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</a:t>
            </a:r>
            <a:r>
              <a:rPr lang="en-US" altLang="zh-TW" dirty="0" err="1"/>
              <a:t>ifcfg</a:t>
            </a:r>
            <a:r>
              <a:rPr lang="en-US" altLang="zh-TW" dirty="0"/>
              <a:t>-</a:t>
            </a:r>
            <a:r>
              <a:rPr lang="en-US" altLang="zh-TW" dirty="0" err="1"/>
              <a:t>br</a:t>
            </a:r>
            <a:r>
              <a:rPr lang="en-US" altLang="zh-TW" dirty="0"/>
              <a:t>-ex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15" y="1118415"/>
            <a:ext cx="813276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2974723" cy="535531"/>
          </a:xfrm>
        </p:spPr>
        <p:txBody>
          <a:bodyPr/>
          <a:lstStyle/>
          <a:p>
            <a:r>
              <a:rPr lang="zh-TW" altLang="en-US" dirty="0"/>
              <a:t>簡介</a:t>
            </a:r>
            <a:r>
              <a:rPr lang="en-US" altLang="zh-TW" dirty="0" err="1"/>
              <a:t>rdo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6" y="1241800"/>
            <a:ext cx="10789165" cy="1882567"/>
          </a:xfrm>
        </p:spPr>
        <p:txBody>
          <a:bodyPr/>
          <a:lstStyle/>
          <a:p>
            <a:r>
              <a:rPr lang="en-US" altLang="zh-TW" dirty="0"/>
              <a:t>Red Hat </a:t>
            </a:r>
            <a:r>
              <a:rPr lang="zh-TW" altLang="en-US" dirty="0"/>
              <a:t>在</a:t>
            </a:r>
            <a:r>
              <a:rPr lang="en-US" altLang="zh-TW" dirty="0"/>
              <a:t>2013</a:t>
            </a:r>
            <a:r>
              <a:rPr lang="zh-TW" altLang="en-US" dirty="0"/>
              <a:t>年</a:t>
            </a:r>
            <a:r>
              <a:rPr lang="en-US" altLang="zh-TW" dirty="0"/>
              <a:t>4</a:t>
            </a:r>
            <a:r>
              <a:rPr lang="zh-TW" altLang="en-US" dirty="0"/>
              <a:t>月，發布了 </a:t>
            </a:r>
            <a:r>
              <a:rPr lang="en-US" altLang="zh-TW" dirty="0"/>
              <a:t>Red Hat OpenStack RDO</a:t>
            </a:r>
            <a:r>
              <a:rPr lang="zh-TW" altLang="en-US" dirty="0"/>
              <a:t>，可讓用戶輕鬆的採用 </a:t>
            </a:r>
            <a:r>
              <a:rPr lang="en-US" altLang="zh-TW" dirty="0"/>
              <a:t>OpenStack</a:t>
            </a:r>
            <a:r>
              <a:rPr lang="zh-TW" altLang="en-US" dirty="0"/>
              <a:t>，並以 </a:t>
            </a:r>
            <a:r>
              <a:rPr lang="en-US" altLang="zh-TW" dirty="0"/>
              <a:t>RDO </a:t>
            </a:r>
            <a:r>
              <a:rPr lang="zh-TW" altLang="en-US" dirty="0"/>
              <a:t>為基礎，開發出一個提供商業支援、基於訂閱的企業 </a:t>
            </a:r>
            <a:r>
              <a:rPr lang="en-US" altLang="zh-TW" dirty="0"/>
              <a:t>OpenStack </a:t>
            </a:r>
            <a:r>
              <a:rPr lang="zh-TW" altLang="en-US" dirty="0"/>
              <a:t>版本 </a:t>
            </a:r>
            <a:r>
              <a:rPr lang="en-US" altLang="zh-TW" dirty="0"/>
              <a:t>Red Hat Enterprise Linux </a:t>
            </a:r>
            <a:r>
              <a:rPr lang="en-US" altLang="zh-TW" dirty="0" err="1"/>
              <a:t>Openstack</a:t>
            </a:r>
            <a:r>
              <a:rPr lang="en-US" altLang="zh-TW" dirty="0"/>
              <a:t> Platform</a:t>
            </a:r>
            <a:r>
              <a:rPr lang="zh-TW" altLang="en-US" dirty="0"/>
              <a:t>。</a:t>
            </a:r>
            <a:r>
              <a:rPr lang="en-US" altLang="zh-TW" dirty="0"/>
              <a:t>Red Hat </a:t>
            </a:r>
            <a:r>
              <a:rPr lang="zh-TW" altLang="en-US" dirty="0"/>
              <a:t>更發布了一份免費的指南，教大家如何在</a:t>
            </a:r>
            <a:r>
              <a:rPr lang="en-US" altLang="zh-TW" dirty="0"/>
              <a:t>RHEL</a:t>
            </a:r>
            <a:r>
              <a:rPr lang="zh-TW" altLang="en-US" dirty="0"/>
              <a:t>上安裝 </a:t>
            </a:r>
            <a:r>
              <a:rPr lang="en-US" altLang="zh-TW" dirty="0"/>
              <a:t>OpenStack</a:t>
            </a:r>
            <a:r>
              <a:rPr lang="zh-TW" altLang="en-US" dirty="0"/>
              <a:t>。</a:t>
            </a:r>
            <a:r>
              <a:rPr lang="en-US" altLang="zh-TW" dirty="0"/>
              <a:t>Red Hat Enterprise Linux </a:t>
            </a:r>
            <a:r>
              <a:rPr lang="en-US" altLang="zh-TW" dirty="0" err="1"/>
              <a:t>Openstack</a:t>
            </a:r>
            <a:r>
              <a:rPr lang="en-US" altLang="zh-TW" dirty="0"/>
              <a:t> Platform </a:t>
            </a:r>
            <a:r>
              <a:rPr lang="zh-TW" altLang="en-US" dirty="0"/>
              <a:t>將會包含其他一些開源工具，可簡化雲端發佈過程的操作，包括一個名為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OpenStack </a:t>
            </a:r>
            <a:r>
              <a:rPr lang="zh-TW" altLang="en-US" dirty="0"/>
              <a:t>安裝工具。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07" y="2830548"/>
            <a:ext cx="5236918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15533"/>
            <a:ext cx="6514430" cy="1550168"/>
          </a:xfrm>
        </p:spPr>
        <p:txBody>
          <a:bodyPr/>
          <a:lstStyle/>
          <a:p>
            <a:r>
              <a:rPr lang="zh-TW" altLang="en-US" dirty="0"/>
              <a:t>然後輸入以下指令重啟網絡配置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network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6" y="1799668"/>
            <a:ext cx="9523974" cy="62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06458"/>
            <a:ext cx="9050596" cy="1421928"/>
          </a:xfrm>
        </p:spPr>
        <p:txBody>
          <a:bodyPr/>
          <a:lstStyle/>
          <a:p>
            <a:r>
              <a:rPr lang="zh-TW" altLang="en-US" dirty="0"/>
              <a:t>重啟後使用 </a:t>
            </a:r>
            <a:r>
              <a:rPr lang="en-US" altLang="zh-TW" dirty="0" err="1"/>
              <a:t>ifconfig</a:t>
            </a:r>
            <a:r>
              <a:rPr lang="en-US" altLang="zh-TW" dirty="0"/>
              <a:t> </a:t>
            </a:r>
            <a:r>
              <a:rPr lang="zh-TW" altLang="en-US" dirty="0"/>
              <a:t>檢查 </a:t>
            </a:r>
            <a:r>
              <a:rPr lang="en-US" altLang="zh-TW" dirty="0" err="1"/>
              <a:t>br</a:t>
            </a:r>
            <a:r>
              <a:rPr lang="en-US" altLang="zh-TW" dirty="0"/>
              <a:t>-ex </a:t>
            </a:r>
            <a:r>
              <a:rPr lang="zh-TW" altLang="en-US" dirty="0"/>
              <a:t>網絡地址。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0" y="1524515"/>
            <a:ext cx="7553325" cy="4533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48151" y="3080951"/>
            <a:ext cx="2866768" cy="117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剛剛設定的網</a:t>
            </a:r>
            <a:r>
              <a:rPr lang="zh-TW" altLang="en-US" dirty="0"/>
              <a:t>路</a:t>
            </a:r>
          </a:p>
        </p:txBody>
      </p:sp>
    </p:spTree>
    <p:extLst>
      <p:ext uri="{BB962C8B-B14F-4D97-AF65-F5344CB8AC3E}">
        <p14:creationId xmlns:p14="http://schemas.microsoft.com/office/powerpoint/2010/main" val="19183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333930"/>
            <a:ext cx="10879396" cy="2640723"/>
          </a:xfrm>
        </p:spPr>
        <p:txBody>
          <a:bodyPr/>
          <a:lstStyle/>
          <a:p>
            <a:r>
              <a:rPr lang="en-US" altLang="zh-TW" sz="2400" dirty="0"/>
              <a:t>Step 6</a:t>
            </a:r>
            <a:r>
              <a:rPr lang="zh-TW" altLang="en-US" sz="2400" dirty="0"/>
              <a:t>：亦都會自動產生一些 </a:t>
            </a:r>
            <a:r>
              <a:rPr lang="en-US" altLang="zh-TW" sz="2400" dirty="0"/>
              <a:t>OpenStack </a:t>
            </a:r>
            <a:r>
              <a:rPr lang="zh-TW" altLang="en-US" sz="2400" dirty="0"/>
              <a:t>檔案 </a:t>
            </a:r>
            <a:r>
              <a:rPr lang="en-US" altLang="zh-TW" sz="2400" dirty="0" err="1"/>
              <a:t>keystonerc_admin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packstack</a:t>
            </a:r>
            <a:r>
              <a:rPr lang="en-US" altLang="zh-TW" sz="2400" dirty="0"/>
              <a:t>-answer </a:t>
            </a:r>
            <a:r>
              <a:rPr lang="zh-TW" altLang="en-US" sz="2400" dirty="0"/>
              <a:t>檔案。先不講 </a:t>
            </a:r>
            <a:r>
              <a:rPr lang="en-US" altLang="zh-TW" sz="2400" dirty="0" err="1"/>
              <a:t>Packstack</a:t>
            </a:r>
            <a:r>
              <a:rPr lang="en-US" altLang="zh-TW" sz="2400" dirty="0"/>
              <a:t>-answer</a:t>
            </a:r>
            <a:r>
              <a:rPr lang="zh-TW" altLang="en-US" sz="2400" dirty="0"/>
              <a:t>，而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是 </a:t>
            </a:r>
            <a:r>
              <a:rPr lang="en-US" altLang="zh-TW" sz="2400" dirty="0"/>
              <a:t>OpenStack </a:t>
            </a:r>
            <a:r>
              <a:rPr lang="zh-TW" altLang="en-US" sz="2400" dirty="0"/>
              <a:t>環境變數，需使用 </a:t>
            </a:r>
            <a:r>
              <a:rPr lang="en-US" altLang="zh-TW" sz="2400" dirty="0"/>
              <a:t>source </a:t>
            </a:r>
            <a:r>
              <a:rPr lang="zh-TW" altLang="en-US" sz="2400" dirty="0"/>
              <a:t>指令運行，例如運行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可執行 </a:t>
            </a:r>
            <a:r>
              <a:rPr lang="en-US" altLang="zh-TW" sz="2400" dirty="0"/>
              <a:t>keystone </a:t>
            </a:r>
            <a:r>
              <a:rPr lang="zh-TW" altLang="en-US" sz="2400" dirty="0"/>
              <a:t>和 </a:t>
            </a:r>
            <a:r>
              <a:rPr lang="en-US" altLang="zh-TW" sz="2400" dirty="0"/>
              <a:t>neutron </a:t>
            </a:r>
            <a:r>
              <a:rPr lang="zh-TW" altLang="en-US" sz="2400" dirty="0"/>
              <a:t>等等指令查詢，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內裡亦都有密碼登入 </a:t>
            </a:r>
            <a:r>
              <a:rPr lang="en-US" altLang="zh-TW" sz="2400" dirty="0"/>
              <a:t>Horizon </a:t>
            </a:r>
            <a:r>
              <a:rPr lang="zh-TW" altLang="en-US" sz="2400" dirty="0"/>
              <a:t>網頁介面</a:t>
            </a:r>
            <a:r>
              <a:rPr lang="zh-TW" altLang="en-US" sz="2800" dirty="0"/>
              <a:t>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22" y="2329753"/>
            <a:ext cx="5005377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9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75015"/>
            <a:ext cx="10379064" cy="649481"/>
          </a:xfrm>
        </p:spPr>
        <p:txBody>
          <a:bodyPr/>
          <a:lstStyle/>
          <a:p>
            <a:r>
              <a:rPr lang="en-US" altLang="zh-TW" dirty="0"/>
              <a:t>Step 7</a:t>
            </a:r>
            <a:r>
              <a:rPr lang="zh-TW" altLang="en-US" dirty="0"/>
              <a:t>：我們先使用 </a:t>
            </a:r>
            <a:r>
              <a:rPr lang="en-US" altLang="zh-TW" dirty="0"/>
              <a:t>source </a:t>
            </a:r>
            <a:r>
              <a:rPr lang="zh-TW" altLang="en-US" dirty="0"/>
              <a:t>執行 </a:t>
            </a:r>
            <a:r>
              <a:rPr lang="en-US" altLang="zh-TW" dirty="0" err="1"/>
              <a:t>keystonerc_admin</a:t>
            </a:r>
            <a:r>
              <a:rPr lang="zh-TW" altLang="en-US" dirty="0"/>
              <a:t>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87" y="1337879"/>
            <a:ext cx="6763276" cy="5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549599" cy="2308324"/>
          </a:xfrm>
        </p:spPr>
        <p:txBody>
          <a:bodyPr/>
          <a:lstStyle/>
          <a:p>
            <a:r>
              <a:rPr lang="en-US" altLang="zh-TW" dirty="0"/>
              <a:t>user-list </a:t>
            </a:r>
            <a:r>
              <a:rPr lang="zh-TW" altLang="en-US" dirty="0"/>
              <a:t>是檢查現有帳戶狀況。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19" y="1377190"/>
            <a:ext cx="8281383" cy="41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06458"/>
            <a:ext cx="8671033" cy="1421928"/>
          </a:xfrm>
        </p:spPr>
        <p:txBody>
          <a:bodyPr/>
          <a:lstStyle/>
          <a:p>
            <a:r>
              <a:rPr lang="en-US" altLang="zh-TW" dirty="0"/>
              <a:t>endpoint-list </a:t>
            </a:r>
            <a:r>
              <a:rPr lang="zh-TW" altLang="en-US" dirty="0"/>
              <a:t>顯示端點的曝露 </a:t>
            </a:r>
            <a:r>
              <a:rPr lang="en-US" altLang="zh-TW" dirty="0"/>
              <a:t>URL </a:t>
            </a:r>
            <a:r>
              <a:rPr lang="zh-TW" altLang="en-US" dirty="0"/>
              <a:t>情況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58" y="1341546"/>
            <a:ext cx="76295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670369" cy="1421928"/>
          </a:xfrm>
        </p:spPr>
        <p:txBody>
          <a:bodyPr/>
          <a:lstStyle/>
          <a:p>
            <a:r>
              <a:rPr lang="en-US" altLang="zh-TW" dirty="0"/>
              <a:t> service-list </a:t>
            </a:r>
            <a:r>
              <a:rPr lang="zh-TW" altLang="en-US" dirty="0"/>
              <a:t>顯示各服務狀態。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51" y="1945639"/>
            <a:ext cx="7441748" cy="34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842898" cy="2751522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cat </a:t>
            </a:r>
            <a:r>
              <a:rPr lang="en-US" altLang="zh-TW" dirty="0" err="1"/>
              <a:t>keystonerc_admin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查詢我的帳號及密碼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8" y="1664429"/>
            <a:ext cx="6540123" cy="25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42880"/>
            <a:ext cx="2974723" cy="535531"/>
          </a:xfrm>
        </p:spPr>
        <p:txBody>
          <a:bodyPr/>
          <a:lstStyle/>
          <a:p>
            <a:r>
              <a:rPr lang="zh-TW" altLang="en-US" dirty="0"/>
              <a:t>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7" y="1606378"/>
            <a:ext cx="3751169" cy="45184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45" y="1547298"/>
            <a:ext cx="4342781" cy="414234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56454" y="2504303"/>
            <a:ext cx="3476368" cy="63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33103" y="3509319"/>
            <a:ext cx="2693773" cy="1647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輸入帳戶及密碼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9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0133"/>
            <a:ext cx="2974723" cy="535531"/>
          </a:xfrm>
        </p:spPr>
        <p:txBody>
          <a:bodyPr/>
          <a:lstStyle/>
          <a:p>
            <a:r>
              <a:rPr lang="zh-TW" altLang="en-US" dirty="0"/>
              <a:t>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" y="1295237"/>
            <a:ext cx="10551373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7964"/>
            <a:ext cx="4047275" cy="978729"/>
          </a:xfrm>
        </p:spPr>
        <p:txBody>
          <a:bodyPr/>
          <a:lstStyle/>
          <a:p>
            <a:r>
              <a:rPr lang="zh-TW" altLang="en-US" dirty="0"/>
              <a:t>簡介</a:t>
            </a:r>
            <a:r>
              <a:rPr lang="en-US" altLang="zh-TW" dirty="0"/>
              <a:t>CentOS Linux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976175" y="1193362"/>
            <a:ext cx="10427549" cy="2148928"/>
          </a:xfrm>
        </p:spPr>
        <p:txBody>
          <a:bodyPr/>
          <a:lstStyle/>
          <a:p>
            <a:r>
              <a:rPr lang="en-US" altLang="zh-TW" dirty="0"/>
              <a:t>CentOS</a:t>
            </a:r>
            <a:r>
              <a:rPr lang="zh-TW" altLang="en-US" dirty="0"/>
              <a:t>（</a:t>
            </a:r>
            <a:r>
              <a:rPr lang="en-US" altLang="zh-TW" dirty="0"/>
              <a:t>Community Enterprise Operating System</a:t>
            </a:r>
            <a:r>
              <a:rPr lang="zh-TW" altLang="en-US" dirty="0"/>
              <a:t>）是</a:t>
            </a:r>
            <a:r>
              <a:rPr lang="en-US" altLang="zh-TW" dirty="0"/>
              <a:t>Linux</a:t>
            </a:r>
            <a:r>
              <a:rPr lang="zh-TW" altLang="en-US" dirty="0"/>
              <a:t>發行版之一，它是來自於</a:t>
            </a:r>
            <a:r>
              <a:rPr lang="en-US" altLang="zh-TW" dirty="0"/>
              <a:t>Red Hat Enterprise Linux</a:t>
            </a:r>
            <a:r>
              <a:rPr lang="zh-TW" altLang="en-US" dirty="0"/>
              <a:t>依照開放原始碼規定釋出的原始碼所編譯而成。由於出自同樣的原始碼，因此有些要求高度穩定性的伺服器以</a:t>
            </a:r>
            <a:r>
              <a:rPr lang="en-US" altLang="zh-TW" dirty="0"/>
              <a:t>CentOS</a:t>
            </a:r>
            <a:r>
              <a:rPr lang="zh-TW" altLang="en-US" dirty="0"/>
              <a:t>替代商業版的</a:t>
            </a:r>
            <a:r>
              <a:rPr lang="en-US" altLang="zh-TW" dirty="0"/>
              <a:t>Red Hat Enterprise Linux</a:t>
            </a:r>
            <a:r>
              <a:rPr lang="zh-TW" altLang="en-US" dirty="0"/>
              <a:t>使用。兩者的不同，在於</a:t>
            </a:r>
            <a:r>
              <a:rPr lang="en-US" altLang="zh-TW" dirty="0"/>
              <a:t>CentOS</a:t>
            </a:r>
            <a:r>
              <a:rPr lang="zh-TW" altLang="en-US" dirty="0"/>
              <a:t>並不包含封閉原始碼軟體。</a:t>
            </a:r>
            <a:r>
              <a:rPr lang="en-US" altLang="zh-TW" dirty="0"/>
              <a:t>CentOS </a:t>
            </a:r>
            <a:r>
              <a:rPr lang="zh-TW" altLang="en-US" dirty="0"/>
              <a:t>對上游代碼的主要修改是為了移除不能自由使用的商標。</a:t>
            </a:r>
            <a:r>
              <a:rPr lang="en-US" altLang="zh-TW" dirty="0"/>
              <a:t>2014</a:t>
            </a:r>
            <a:r>
              <a:rPr lang="zh-TW" altLang="en-US" dirty="0"/>
              <a:t>年，</a:t>
            </a:r>
            <a:r>
              <a:rPr lang="en-US" altLang="zh-TW" dirty="0"/>
              <a:t>CentOS</a:t>
            </a:r>
            <a:r>
              <a:rPr lang="zh-TW" altLang="en-US" dirty="0"/>
              <a:t>宣布與</a:t>
            </a:r>
            <a:r>
              <a:rPr lang="en-US" altLang="zh-TW" dirty="0"/>
              <a:t>Red Hat</a:t>
            </a:r>
            <a:r>
              <a:rPr lang="zh-TW" altLang="en-US" dirty="0"/>
              <a:t>合作，但</a:t>
            </a:r>
            <a:r>
              <a:rPr lang="en-US" altLang="zh-TW" dirty="0"/>
              <a:t>CentOS</a:t>
            </a:r>
            <a:r>
              <a:rPr lang="zh-TW" altLang="en-US" dirty="0"/>
              <a:t>將會在新的委員會下繼續運作，並不受</a:t>
            </a:r>
            <a:r>
              <a:rPr lang="en-US" altLang="zh-TW" dirty="0"/>
              <a:t>RHEL</a:t>
            </a:r>
            <a:r>
              <a:rPr lang="zh-TW" altLang="en-US" dirty="0"/>
              <a:t>的影響。</a:t>
            </a:r>
          </a:p>
          <a:p>
            <a:r>
              <a:rPr lang="en-US" altLang="zh-TW" dirty="0"/>
              <a:t>CentOS</a:t>
            </a:r>
            <a:r>
              <a:rPr lang="zh-TW" altLang="en-US" dirty="0"/>
              <a:t>和</a:t>
            </a:r>
            <a:r>
              <a:rPr lang="en-US" altLang="zh-TW" dirty="0"/>
              <a:t>RHEL</a:t>
            </a:r>
            <a:r>
              <a:rPr lang="zh-TW" altLang="en-US" dirty="0"/>
              <a:t>一樣，都可以使用</a:t>
            </a:r>
            <a:r>
              <a:rPr lang="en-US" altLang="zh-TW" dirty="0"/>
              <a:t>Fedora EPEL</a:t>
            </a:r>
            <a:r>
              <a:rPr lang="zh-TW" altLang="en-US" dirty="0"/>
              <a:t>來補足軟體。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303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608117" y="2659219"/>
            <a:ext cx="5005817" cy="840230"/>
          </a:xfrm>
        </p:spPr>
        <p:txBody>
          <a:bodyPr/>
          <a:lstStyle/>
          <a:p>
            <a:r>
              <a:rPr lang="en-US" altLang="zh-TW" sz="5400" dirty="0"/>
              <a:t>OpenStack</a:t>
            </a:r>
            <a:endParaRPr lang="zh-TW" altLang="en-US" sz="5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4633697" y="3938870"/>
            <a:ext cx="2954655" cy="1716367"/>
          </a:xfrm>
        </p:spPr>
        <p:txBody>
          <a:bodyPr/>
          <a:lstStyle/>
          <a:p>
            <a:r>
              <a:rPr lang="zh-TW" altLang="en-US" dirty="0"/>
              <a:t>貢獻指南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6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>
          <a:xfrm>
            <a:off x="829922" y="720615"/>
            <a:ext cx="10453825" cy="39497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到 </a:t>
            </a:r>
            <a:r>
              <a:rPr lang="en-US" altLang="zh-TW" dirty="0"/>
              <a:t>https://review.openstack.org/#/settings/ssh-keys </a:t>
            </a:r>
            <a:r>
              <a:rPr lang="zh-TW" altLang="en-US" dirty="0"/>
              <a:t>上傳 </a:t>
            </a:r>
            <a:r>
              <a:rPr lang="en-US" altLang="zh-TW" dirty="0"/>
              <a:t>Key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用</a:t>
            </a:r>
            <a:r>
              <a:rPr lang="en-US" altLang="zh-TW" dirty="0" err="1"/>
              <a:t>ssh-keygen</a:t>
            </a:r>
            <a:r>
              <a:rPr lang="en-US" altLang="zh-TW" dirty="0"/>
              <a:t> -t </a:t>
            </a:r>
            <a:r>
              <a:rPr lang="en-US" altLang="zh-TW" dirty="0" err="1"/>
              <a:t>rsa</a:t>
            </a:r>
            <a:r>
              <a:rPr lang="en-US" altLang="zh-TW" dirty="0"/>
              <a:t> -b 4096 -C "your_email@example.com" </a:t>
            </a:r>
            <a:r>
              <a:rPr lang="zh-TW" altLang="en-US" dirty="0"/>
              <a:t>指令產生金鑰，複製 </a:t>
            </a:r>
            <a:r>
              <a:rPr lang="en-US" altLang="zh-TW" dirty="0"/>
              <a:t>~/.</a:t>
            </a:r>
            <a:r>
              <a:rPr lang="en-US" altLang="zh-TW" dirty="0" err="1"/>
              <a:t>ssh</a:t>
            </a:r>
            <a:r>
              <a:rPr lang="en-US" altLang="zh-TW" dirty="0"/>
              <a:t>/id_rsa.pub</a:t>
            </a:r>
            <a:r>
              <a:rPr lang="zh-TW" altLang="en-US" dirty="0"/>
              <a:t>到 </a:t>
            </a:r>
            <a:r>
              <a:rPr lang="en-US" altLang="zh-TW" dirty="0"/>
              <a:t>review.openstack.org </a:t>
            </a:r>
            <a:r>
              <a:rPr lang="zh-TW" altLang="en-US" dirty="0"/>
              <a:t>上。</a:t>
            </a:r>
          </a:p>
          <a:p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body" sz="quarter" idx="18"/>
          </p:nvPr>
        </p:nvSpPr>
        <p:spPr>
          <a:xfrm>
            <a:off x="829922" y="152081"/>
            <a:ext cx="6738716" cy="1046296"/>
          </a:xfrm>
        </p:spPr>
        <p:txBody>
          <a:bodyPr>
            <a:normAutofit lnSpcReduction="10000"/>
          </a:bodyPr>
          <a:lstStyle/>
          <a:p>
            <a:r>
              <a:rPr lang="zh-TW" altLang="en-US" b="1" dirty="0">
                <a:latin typeface="+mj-ea"/>
                <a:ea typeface="+mj-ea"/>
              </a:rPr>
              <a:t>上傳 </a:t>
            </a:r>
            <a:r>
              <a:rPr lang="en-US" altLang="zh-TW" b="1" dirty="0">
                <a:latin typeface="+mj-ea"/>
                <a:ea typeface="+mj-ea"/>
              </a:rPr>
              <a:t>SSH </a:t>
            </a:r>
            <a:r>
              <a:rPr lang="zh-TW" altLang="en-US" b="1" dirty="0">
                <a:latin typeface="+mj-ea"/>
                <a:ea typeface="+mj-ea"/>
              </a:rPr>
              <a:t>公有金</a:t>
            </a:r>
            <a:r>
              <a:rPr lang="zh-TW" altLang="en-US" b="1" dirty="0" smtClean="0">
                <a:latin typeface="+mj-ea"/>
                <a:ea typeface="+mj-ea"/>
              </a:rPr>
              <a:t>鑰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sz="2000" b="1" dirty="0"/>
              <a:t/>
            </a:r>
            <a:br>
              <a:rPr lang="en-US" altLang="zh-TW" sz="2000" b="1" dirty="0"/>
            </a:br>
            <a:endParaRPr lang="zh-TW" altLang="en-US" sz="2000" b="1" dirty="0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0404" y="2412933"/>
            <a:ext cx="4971991" cy="37289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31" y="1791434"/>
            <a:ext cx="3731343" cy="49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2974723" cy="535531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設定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</a:t>
            </a:r>
            <a:r>
              <a:rPr lang="zh-TW" altLang="en-US" dirty="0">
                <a:latin typeface="+mj-ea"/>
              </a:rPr>
              <a:t>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3494" y="1127158"/>
            <a:ext cx="6132032" cy="45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230414"/>
            <a:ext cx="5168709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安裝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-review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97" y="1521109"/>
            <a:ext cx="5957849" cy="44683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67" y="1373104"/>
            <a:ext cx="6075336" cy="455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7"/>
            <a:ext cx="9654445" cy="1167066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透過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clone </a:t>
            </a:r>
            <a:r>
              <a:rPr lang="zh-TW" altLang="en-US" dirty="0">
                <a:latin typeface="+mj-ea"/>
              </a:rPr>
              <a:t>來下載程式專案，並設定 </a:t>
            </a:r>
            <a:r>
              <a:rPr lang="en-US" altLang="zh-TW" dirty="0">
                <a:latin typeface="+mj-ea"/>
              </a:rPr>
              <a:t>review</a:t>
            </a:r>
            <a:br>
              <a:rPr lang="en-US" altLang="zh-TW" dirty="0">
                <a:latin typeface="+mj-ea"/>
              </a:rPr>
            </a:b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成功的話，會在目錄底下產生檔案</a:t>
            </a:r>
            <a:r>
              <a:rPr lang="en-US" altLang="zh-TW" dirty="0">
                <a:latin typeface="+mj-ea"/>
              </a:rPr>
              <a:t>.</a:t>
            </a:r>
            <a:r>
              <a:rPr lang="en-US" altLang="zh-TW" dirty="0" err="1">
                <a:latin typeface="+mj-ea"/>
              </a:rPr>
              <a:t>gitreview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5" y="1448795"/>
            <a:ext cx="7090599" cy="53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155116"/>
            <a:ext cx="6911245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透過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</a:t>
            </a:r>
            <a:r>
              <a:rPr lang="zh-TW" altLang="en-US" dirty="0">
                <a:latin typeface="+mj-ea"/>
              </a:rPr>
              <a:t>來切換到最新版本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77648" y="1476229"/>
            <a:ext cx="6017929" cy="45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48414"/>
            <a:ext cx="4771894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新建一個 </a:t>
            </a:r>
            <a:r>
              <a:rPr lang="en-US" altLang="zh-TW" dirty="0">
                <a:latin typeface="+mj-ea"/>
              </a:rPr>
              <a:t>branch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71" y="937778"/>
            <a:ext cx="7696737" cy="57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325582"/>
            <a:ext cx="2974723" cy="535531"/>
          </a:xfrm>
        </p:spPr>
        <p:txBody>
          <a:bodyPr/>
          <a:lstStyle/>
          <a:p>
            <a:r>
              <a:rPr lang="zh-TW" altLang="en-US" dirty="0"/>
              <a:t>修改網路設定</a:t>
            </a: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48" y="861112"/>
            <a:ext cx="7703958" cy="57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819957" y="3265143"/>
            <a:ext cx="3197354" cy="1200329"/>
          </a:xfrm>
        </p:spPr>
        <p:txBody>
          <a:bodyPr/>
          <a:lstStyle/>
          <a:p>
            <a:r>
              <a:rPr lang="en-US" altLang="zh-CN" sz="7200" dirty="0"/>
              <a:t>Thanks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8672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9243"/>
            <a:ext cx="2974723" cy="535531"/>
          </a:xfrm>
        </p:spPr>
        <p:txBody>
          <a:bodyPr/>
          <a:lstStyle/>
          <a:p>
            <a:r>
              <a:rPr lang="zh-TW" altLang="en-US" dirty="0"/>
              <a:t>實作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5" y="1278851"/>
            <a:ext cx="10448075" cy="4611519"/>
          </a:xfrm>
        </p:spPr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VMware Workstation</a:t>
            </a:r>
            <a:r>
              <a:rPr lang="zh-TW" altLang="en-US" dirty="0"/>
              <a:t>內安裝 </a:t>
            </a:r>
            <a:r>
              <a:rPr lang="en-US" altLang="zh-TW" dirty="0"/>
              <a:t>CentOS 7</a:t>
            </a:r>
            <a:r>
              <a:rPr lang="zh-TW" altLang="en-US" dirty="0"/>
              <a:t>，之後在 </a:t>
            </a:r>
            <a:r>
              <a:rPr lang="en-US" altLang="zh-TW" dirty="0"/>
              <a:t>CentOS 7 </a:t>
            </a:r>
            <a:r>
              <a:rPr lang="zh-TW" altLang="en-US" dirty="0"/>
              <a:t>上安裝 </a:t>
            </a:r>
            <a:r>
              <a:rPr lang="en-US" altLang="zh-TW" dirty="0"/>
              <a:t>OpenStack RDO </a:t>
            </a:r>
            <a:r>
              <a:rPr lang="zh-TW" altLang="en-US" dirty="0"/>
              <a:t>包。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步驟一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在</a:t>
            </a:r>
            <a:r>
              <a:rPr lang="en-US" altLang="zh-TW" dirty="0" err="1">
                <a:solidFill>
                  <a:srgbClr val="FF0000"/>
                </a:solidFill>
              </a:rPr>
              <a:t>vm</a:t>
            </a:r>
            <a:r>
              <a:rPr lang="zh-TW" altLang="en-US" dirty="0">
                <a:solidFill>
                  <a:srgbClr val="FF0000"/>
                </a:solidFill>
              </a:rPr>
              <a:t>裝</a:t>
            </a:r>
            <a:r>
              <a:rPr lang="en-US" altLang="zh-TW" dirty="0">
                <a:solidFill>
                  <a:srgbClr val="FF0000"/>
                </a:solidFill>
              </a:rPr>
              <a:t>CentOS 7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步驟二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在</a:t>
            </a:r>
            <a:r>
              <a:rPr lang="en-US" altLang="zh-TW" dirty="0">
                <a:solidFill>
                  <a:srgbClr val="FF0000"/>
                </a:solidFill>
              </a:rPr>
              <a:t>CentOS 7</a:t>
            </a:r>
            <a:r>
              <a:rPr lang="zh-TW" altLang="en-US" dirty="0">
                <a:solidFill>
                  <a:srgbClr val="FF0000"/>
                </a:solidFill>
              </a:rPr>
              <a:t>裝</a:t>
            </a:r>
            <a:r>
              <a:rPr lang="en-US" altLang="zh-TW" dirty="0">
                <a:solidFill>
                  <a:srgbClr val="FF0000"/>
                </a:solidFill>
              </a:rPr>
              <a:t>OpenStack RDO </a:t>
            </a:r>
            <a:r>
              <a:rPr lang="zh-TW" altLang="en-US" dirty="0">
                <a:solidFill>
                  <a:srgbClr val="FF0000"/>
                </a:solidFill>
              </a:rPr>
              <a:t>包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b="1" dirty="0"/>
              <a:t>Step 1</a:t>
            </a:r>
            <a:r>
              <a:rPr lang="zh-TW" altLang="en-US" b="1" dirty="0"/>
              <a:t>：</a:t>
            </a:r>
            <a:r>
              <a:rPr lang="zh-TW" altLang="en-US" dirty="0"/>
              <a:t>更新 </a:t>
            </a:r>
            <a:r>
              <a:rPr lang="en-US" altLang="zh-TW" dirty="0"/>
              <a:t>CentOS 7 </a:t>
            </a:r>
            <a:r>
              <a:rPr lang="zh-TW" altLang="en-US" dirty="0"/>
              <a:t>系統，利用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endParaRPr lang="en-US" altLang="zh-TW" dirty="0"/>
          </a:p>
          <a:p>
            <a:r>
              <a:rPr lang="en-US" altLang="zh-TW" b="1" dirty="0"/>
              <a:t>Step 2</a:t>
            </a:r>
            <a:r>
              <a:rPr lang="zh-TW" altLang="en-US" b="1" dirty="0"/>
              <a:t>：</a:t>
            </a:r>
            <a:r>
              <a:rPr lang="zh-TW" altLang="en-US" dirty="0"/>
              <a:t>接著安裝 </a:t>
            </a:r>
            <a:r>
              <a:rPr lang="en-US" altLang="zh-TW" dirty="0"/>
              <a:t>Single Node </a:t>
            </a:r>
            <a:r>
              <a:rPr lang="zh-TW" altLang="en-US" dirty="0"/>
              <a:t>模式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29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79384" y="2600316"/>
            <a:ext cx="3263283" cy="923330"/>
          </a:xfrm>
        </p:spPr>
        <p:txBody>
          <a:bodyPr/>
          <a:lstStyle/>
          <a:p>
            <a:r>
              <a:rPr lang="zh-TW" altLang="en-US" sz="6000" dirty="0"/>
              <a:t>步驟</a:t>
            </a:r>
            <a:r>
              <a:rPr lang="zh-TW" altLang="en-US" sz="6000" dirty="0" smtClean="0"/>
              <a:t>一</a:t>
            </a:r>
            <a:endParaRPr lang="zh-TW" altLang="en-US" sz="60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4705832" y="3782015"/>
            <a:ext cx="2810385" cy="1439368"/>
          </a:xfrm>
        </p:spPr>
        <p:txBody>
          <a:bodyPr/>
          <a:lstStyle/>
          <a:p>
            <a:pPr algn="ctr"/>
            <a:r>
              <a:rPr lang="zh-TW" altLang="en-US" sz="4400" dirty="0"/>
              <a:t>在</a:t>
            </a:r>
            <a:r>
              <a:rPr lang="en-US" altLang="zh-TW" sz="4400" dirty="0" err="1"/>
              <a:t>vm</a:t>
            </a:r>
            <a:r>
              <a:rPr lang="zh-TW" altLang="en-US" sz="4400" dirty="0" smtClean="0"/>
              <a:t>裝</a:t>
            </a:r>
            <a:endParaRPr lang="en-US" altLang="zh-TW" sz="4400" dirty="0" smtClean="0"/>
          </a:p>
          <a:p>
            <a:pPr algn="ctr"/>
            <a:r>
              <a:rPr lang="en-US" altLang="zh-TW" sz="4400" dirty="0" smtClean="0"/>
              <a:t>CentOS </a:t>
            </a:r>
            <a:r>
              <a:rPr lang="en-US" altLang="zh-TW" sz="4400" dirty="0"/>
              <a:t>7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88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6"/>
            <a:ext cx="7325313" cy="632382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vmware</a:t>
            </a:r>
            <a:r>
              <a:rPr lang="zh-TW" altLang="en-US" dirty="0"/>
              <a:t>安裝</a:t>
            </a:r>
            <a:r>
              <a:rPr lang="en-US" altLang="zh-TW" dirty="0"/>
              <a:t>CentOS Linux</a:t>
            </a:r>
            <a:r>
              <a:rPr lang="zh-TW" altLang="en-US" dirty="0"/>
              <a:t>作業系統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60" y="1225105"/>
            <a:ext cx="5944115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3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30733"/>
            <a:ext cx="4909916" cy="978729"/>
          </a:xfrm>
        </p:spPr>
        <p:txBody>
          <a:bodyPr/>
          <a:lstStyle/>
          <a:p>
            <a:r>
              <a:rPr lang="zh-TW" altLang="en-US" dirty="0"/>
              <a:t>選擇語言 中文 </a:t>
            </a:r>
            <a:r>
              <a:rPr lang="en-US" altLang="zh-TW" dirty="0"/>
              <a:t>–</a:t>
            </a:r>
            <a:r>
              <a:rPr lang="zh-TW" altLang="en-US" dirty="0"/>
              <a:t>台灣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43" y="1194374"/>
            <a:ext cx="5966597" cy="4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2974723" cy="535531"/>
          </a:xfrm>
        </p:spPr>
        <p:txBody>
          <a:bodyPr/>
          <a:lstStyle/>
          <a:p>
            <a:r>
              <a:rPr lang="zh-TW" altLang="en-US" dirty="0"/>
              <a:t>相關設定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86" y="993179"/>
            <a:ext cx="7753112" cy="47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2D050"/>
      </a:accent1>
      <a:accent2>
        <a:srgbClr val="00B050"/>
      </a:accent2>
      <a:accent3>
        <a:srgbClr val="00B0F0"/>
      </a:accent3>
      <a:accent4>
        <a:srgbClr val="0070C0"/>
      </a:accent4>
      <a:accent5>
        <a:srgbClr val="00206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850</Words>
  <Application>Microsoft Office PowerPoint</Application>
  <PresentationFormat>寬螢幕</PresentationFormat>
  <Paragraphs>90</Paragraphs>
  <Slides>48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48</vt:i4>
      </vt:variant>
    </vt:vector>
  </HeadingPairs>
  <TitlesOfParts>
    <vt:vector size="58" baseType="lpstr">
      <vt:lpstr>Arial Unicode MS</vt:lpstr>
      <vt:lpstr>等线</vt:lpstr>
      <vt:lpstr>微软雅黑</vt:lpstr>
      <vt:lpstr>Monaco</vt:lpstr>
      <vt:lpstr>Arial</vt:lpstr>
      <vt:lpstr>Century Gothic</vt:lpstr>
      <vt:lpstr>Segoe UI</vt:lpstr>
      <vt:lpstr>Segoe UI Light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Hsuan Chin</cp:lastModifiedBy>
  <cp:revision>72</cp:revision>
  <dcterms:created xsi:type="dcterms:W3CDTF">2015-08-18T02:51:41Z</dcterms:created>
  <dcterms:modified xsi:type="dcterms:W3CDTF">2018-05-15T15:09:17Z</dcterms:modified>
  <cp:category/>
</cp:coreProperties>
</file>